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518"/>
    <p:restoredTop sz="94652"/>
  </p:normalViewPr>
  <p:slideViewPr>
    <p:cSldViewPr snapToObjects="1">
      <p:cViewPr>
        <p:scale>
          <a:sx n="70" d="100"/>
          <a:sy n="70" d="100"/>
        </p:scale>
        <p:origin x="144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Platshållare för text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Platshållare för text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Platshållare för bild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ubrik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32104">
              <a:defRPr sz="3549"/>
            </a:pPr>
            <a:r>
              <a:t>EKONOMIN</a:t>
            </a:r>
            <a:br/>
            <a:endParaRPr/>
          </a:p>
        </p:txBody>
      </p:sp>
      <p:pic>
        <p:nvPicPr>
          <p:cNvPr id="95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32" y="1700808"/>
            <a:ext cx="3076302" cy="2304257"/>
          </a:xfrm>
          <a:prstGeom prst="rect">
            <a:avLst/>
          </a:prstGeom>
          <a:ln w="12700">
            <a:miter lim="400000"/>
          </a:ln>
        </p:spPr>
      </p:pic>
      <p:pic>
        <p:nvPicPr>
          <p:cNvPr id="96" name="Picture 4" descr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7099" y="1412775"/>
            <a:ext cx="2520281" cy="2520282"/>
          </a:xfrm>
          <a:prstGeom prst="rect">
            <a:avLst/>
          </a:prstGeom>
          <a:ln w="12700">
            <a:miter lim="400000"/>
          </a:ln>
        </p:spPr>
      </p:pic>
      <p:pic>
        <p:nvPicPr>
          <p:cNvPr id="97" name="Picture 6" descr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7238" y="4581128"/>
            <a:ext cx="3476862" cy="15918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ubrik 1"/>
          <p:cNvSpPr txBox="1">
            <a:spLocks noGrp="1"/>
          </p:cNvSpPr>
          <p:nvPr>
            <p:ph type="title"/>
          </p:nvPr>
        </p:nvSpPr>
        <p:spPr>
          <a:xfrm>
            <a:off x="539551" y="413791"/>
            <a:ext cx="8229601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713231">
              <a:defRPr sz="2106" b="1" u="sng"/>
            </a:pPr>
            <a:r>
              <a:rPr dirty="0" err="1"/>
              <a:t>Svensk</a:t>
            </a:r>
            <a:r>
              <a:rPr dirty="0"/>
              <a:t> </a:t>
            </a:r>
            <a:r>
              <a:rPr dirty="0" err="1"/>
              <a:t>Förening</a:t>
            </a:r>
            <a:r>
              <a:rPr dirty="0"/>
              <a:t> </a:t>
            </a:r>
            <a:r>
              <a:rPr dirty="0" err="1"/>
              <a:t>för</a:t>
            </a:r>
            <a:r>
              <a:rPr dirty="0"/>
              <a:t> </a:t>
            </a:r>
            <a:r>
              <a:rPr dirty="0" err="1"/>
              <a:t>Kolorektal</a:t>
            </a:r>
            <a:r>
              <a:rPr dirty="0"/>
              <a:t> </a:t>
            </a:r>
            <a:r>
              <a:rPr dirty="0" err="1"/>
              <a:t>Kirurgi</a:t>
            </a:r>
            <a:r>
              <a:rPr dirty="0"/>
              <a:t> (SFKRK)</a:t>
            </a:r>
            <a:br>
              <a:rPr dirty="0"/>
            </a:br>
            <a:r>
              <a:rPr sz="2496" dirty="0" err="1"/>
              <a:t>Räkenskapsåret</a:t>
            </a:r>
            <a:r>
              <a:rPr sz="2496" dirty="0"/>
              <a:t> 201</a:t>
            </a:r>
            <a:r>
              <a:rPr lang="sv-SE" sz="2496" dirty="0"/>
              <a:t>9</a:t>
            </a:r>
            <a:br>
              <a:rPr sz="2496" dirty="0"/>
            </a:br>
            <a:endParaRPr sz="2496" dirty="0"/>
          </a:p>
        </p:txBody>
      </p:sp>
      <p:sp>
        <p:nvSpPr>
          <p:cNvPr id="100" name="Platshållare för innehåll 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6" indent="2606039" defTabSz="868680">
              <a:lnSpc>
                <a:spcPct val="80000"/>
              </a:lnSpc>
              <a:spcBef>
                <a:spcPts val="600"/>
              </a:spcBef>
              <a:buSzTx/>
              <a:buNone/>
              <a:defRPr sz="2565" b="1" i="1"/>
            </a:pPr>
            <a:r>
              <a:rPr dirty="0" err="1"/>
              <a:t>Balansräkning</a:t>
            </a:r>
            <a:endParaRPr sz="3420" dirty="0"/>
          </a:p>
          <a:p>
            <a:pPr marL="325754" indent="-325754" defTabSz="868680">
              <a:lnSpc>
                <a:spcPct val="80000"/>
              </a:lnSpc>
              <a:spcBef>
                <a:spcPts val="400"/>
              </a:spcBef>
              <a:defRPr sz="1900" b="1"/>
            </a:pPr>
            <a:r>
              <a:rPr dirty="0" err="1"/>
              <a:t>Tillgångar</a:t>
            </a:r>
            <a:r>
              <a:rPr dirty="0"/>
              <a:t> 201</a:t>
            </a:r>
            <a:r>
              <a:rPr lang="sv-SE" dirty="0"/>
              <a:t>9</a:t>
            </a:r>
            <a:r>
              <a:rPr dirty="0"/>
              <a:t> 12 31:</a:t>
            </a:r>
            <a:endParaRPr sz="2280" dirty="0"/>
          </a:p>
          <a:p>
            <a:pPr marL="325754" indent="-325754" defTabSz="868680">
              <a:lnSpc>
                <a:spcPct val="80000"/>
              </a:lnSpc>
              <a:spcBef>
                <a:spcPts val="500"/>
              </a:spcBef>
              <a:defRPr sz="2470" b="1"/>
            </a:pPr>
            <a:endParaRPr sz="2280" dirty="0"/>
          </a:p>
          <a:p>
            <a:pPr marL="0" lvl="1" indent="434340" defTabSz="868680">
              <a:lnSpc>
                <a:spcPct val="80000"/>
              </a:lnSpc>
              <a:spcBef>
                <a:spcPts val="400"/>
              </a:spcBef>
              <a:buSzTx/>
              <a:buNone/>
              <a:defRPr sz="1900"/>
            </a:pPr>
            <a:r>
              <a:rPr dirty="0" err="1"/>
              <a:t>Länsförsäkringar</a:t>
            </a:r>
            <a:r>
              <a:rPr dirty="0"/>
              <a:t> Bank</a:t>
            </a:r>
            <a:endParaRPr sz="1994" dirty="0"/>
          </a:p>
          <a:p>
            <a:pPr marL="1085850" lvl="2" indent="-217170" defTabSz="868680">
              <a:lnSpc>
                <a:spcPct val="80000"/>
              </a:lnSpc>
              <a:spcBef>
                <a:spcPts val="400"/>
              </a:spcBef>
              <a:defRPr sz="2470"/>
            </a:pPr>
            <a:endParaRPr sz="1994" dirty="0"/>
          </a:p>
          <a:p>
            <a:pPr marL="1085850" lvl="2" indent="-217170" defTabSz="868680">
              <a:lnSpc>
                <a:spcPct val="80000"/>
              </a:lnSpc>
              <a:spcBef>
                <a:spcPts val="400"/>
              </a:spcBef>
              <a:defRPr sz="1900"/>
            </a:pPr>
            <a:r>
              <a:rPr dirty="0" err="1"/>
              <a:t>Placeringskonto</a:t>
            </a:r>
            <a:r>
              <a:rPr dirty="0"/>
              <a:t>		</a:t>
            </a:r>
            <a:r>
              <a:rPr lang="sv-SE" b="1" dirty="0"/>
              <a:t>650 689.23</a:t>
            </a:r>
            <a:endParaRPr sz="2470" b="1" dirty="0"/>
          </a:p>
          <a:p>
            <a:pPr marL="1085850" lvl="2" indent="-217170" defTabSz="868680">
              <a:lnSpc>
                <a:spcPct val="80000"/>
              </a:lnSpc>
              <a:spcBef>
                <a:spcPts val="400"/>
              </a:spcBef>
              <a:defRPr sz="1900"/>
            </a:pPr>
            <a:r>
              <a:rPr dirty="0" err="1"/>
              <a:t>Rörelsekonto</a:t>
            </a:r>
            <a:r>
              <a:rPr dirty="0"/>
              <a:t>			</a:t>
            </a:r>
            <a:r>
              <a:rPr lang="sv-SE" sz="1900" b="1" dirty="0"/>
              <a:t>142 272.10</a:t>
            </a:r>
            <a:endParaRPr sz="1900" dirty="0"/>
          </a:p>
          <a:p>
            <a:pPr marL="1085850" lvl="2" indent="-217170" defTabSz="868680">
              <a:lnSpc>
                <a:spcPct val="80000"/>
              </a:lnSpc>
              <a:spcBef>
                <a:spcPts val="400"/>
              </a:spcBef>
              <a:defRPr sz="1710" b="1"/>
            </a:pPr>
            <a:endParaRPr sz="1710" dirty="0"/>
          </a:p>
          <a:p>
            <a:pPr marL="1085850" lvl="2" indent="-217170" defTabSz="868680">
              <a:lnSpc>
                <a:spcPct val="80000"/>
              </a:lnSpc>
              <a:spcBef>
                <a:spcPts val="400"/>
              </a:spcBef>
              <a:defRPr sz="1710" b="1"/>
            </a:pPr>
            <a:r>
              <a:rPr sz="1900" dirty="0" err="1"/>
              <a:t>Skulder</a:t>
            </a:r>
            <a:r>
              <a:rPr sz="1900" dirty="0"/>
              <a:t>			</a:t>
            </a:r>
            <a:r>
              <a:rPr lang="sv-SE" sz="1900" dirty="0"/>
              <a:t>	  </a:t>
            </a:r>
            <a:r>
              <a:rPr sz="1900" dirty="0"/>
              <a:t>0</a:t>
            </a:r>
          </a:p>
          <a:p>
            <a:pPr marL="325754" indent="-325754" defTabSz="868680">
              <a:lnSpc>
                <a:spcPct val="80000"/>
              </a:lnSpc>
              <a:spcBef>
                <a:spcPts val="500"/>
              </a:spcBef>
              <a:defRPr sz="2470"/>
            </a:pPr>
            <a:endParaRPr sz="2470" dirty="0"/>
          </a:p>
          <a:p>
            <a:pPr marL="325754" lvl="1" indent="-325754" defTabSz="868680">
              <a:lnSpc>
                <a:spcPct val="80000"/>
              </a:lnSpc>
              <a:spcBef>
                <a:spcPts val="400"/>
              </a:spcBef>
              <a:buChar char="•"/>
              <a:defRPr sz="2280"/>
            </a:pPr>
            <a:endParaRPr sz="2470" dirty="0"/>
          </a:p>
          <a:p>
            <a:pPr marL="0" lvl="1" indent="434340" defTabSz="868680">
              <a:lnSpc>
                <a:spcPct val="80000"/>
              </a:lnSpc>
              <a:spcBef>
                <a:spcPts val="400"/>
              </a:spcBef>
              <a:buSzTx/>
              <a:buNone/>
              <a:defRPr sz="2280"/>
            </a:pPr>
            <a:endParaRPr sz="2470" dirty="0"/>
          </a:p>
          <a:p>
            <a:pPr marL="325754" indent="-325754" defTabSz="868680">
              <a:lnSpc>
                <a:spcPct val="80000"/>
              </a:lnSpc>
              <a:spcBef>
                <a:spcPts val="500"/>
              </a:spcBef>
              <a:defRPr sz="2280" b="1"/>
            </a:pPr>
            <a:r>
              <a:rPr dirty="0"/>
              <a:t>Summa </a:t>
            </a:r>
            <a:r>
              <a:rPr dirty="0" err="1"/>
              <a:t>skulder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eget</a:t>
            </a:r>
            <a:r>
              <a:rPr dirty="0"/>
              <a:t> </a:t>
            </a:r>
            <a:r>
              <a:rPr dirty="0" err="1"/>
              <a:t>kapital</a:t>
            </a:r>
            <a:r>
              <a:rPr dirty="0"/>
              <a:t> 	   </a:t>
            </a:r>
            <a:r>
              <a:rPr lang="sv-SE" dirty="0"/>
              <a:t>792 961.33</a:t>
            </a:r>
            <a:endParaRPr dirty="0"/>
          </a:p>
          <a:p>
            <a:pPr marL="0" indent="0" defTabSz="868680">
              <a:lnSpc>
                <a:spcPct val="80000"/>
              </a:lnSpc>
              <a:spcBef>
                <a:spcPts val="500"/>
              </a:spcBef>
              <a:buSzTx/>
              <a:buNone/>
              <a:defRPr sz="2280" b="1"/>
            </a:pPr>
            <a:r>
              <a:rPr dirty="0"/>
              <a:t>	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ubrik 3"/>
          <p:cNvSpPr txBox="1">
            <a:spLocks noGrp="1"/>
          </p:cNvSpPr>
          <p:nvPr>
            <p:ph type="title"/>
          </p:nvPr>
        </p:nvSpPr>
        <p:spPr>
          <a:xfrm>
            <a:off x="457200" y="413791"/>
            <a:ext cx="8229600" cy="1143001"/>
          </a:xfrm>
          <a:prstGeom prst="rect">
            <a:avLst/>
          </a:prstGeom>
        </p:spPr>
        <p:txBody>
          <a:bodyPr/>
          <a:lstStyle/>
          <a:p>
            <a:pPr defTabSz="630936">
              <a:defRPr sz="2484" b="1"/>
            </a:pPr>
            <a:r>
              <a:t>Resultaträkning</a:t>
            </a:r>
            <a:br/>
            <a:r>
              <a:rPr sz="1862"/>
              <a:t>Intäkter 			Kostnader</a:t>
            </a:r>
            <a:br>
              <a:rPr sz="1862"/>
            </a:br>
            <a:r>
              <a:rPr sz="2691" b="0"/>
              <a:t>			</a:t>
            </a:r>
          </a:p>
        </p:txBody>
      </p:sp>
      <p:sp>
        <p:nvSpPr>
          <p:cNvPr id="103" name="Platshållare för text 4"/>
          <p:cNvSpPr txBox="1">
            <a:spLocks noGrp="1"/>
          </p:cNvSpPr>
          <p:nvPr>
            <p:ph type="body" sz="half" idx="1"/>
          </p:nvPr>
        </p:nvSpPr>
        <p:spPr>
          <a:xfrm>
            <a:off x="456036" y="1268759"/>
            <a:ext cx="4038600" cy="324036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defTabSz="822959">
              <a:buSzTx/>
              <a:buNone/>
              <a:defRPr sz="1440"/>
            </a:pPr>
            <a:endParaRPr dirty="0"/>
          </a:p>
          <a:p>
            <a:pPr marL="308609" indent="-308609" defTabSz="822959">
              <a:lnSpc>
                <a:spcPct val="150000"/>
              </a:lnSpc>
              <a:spcBef>
                <a:spcPts val="300"/>
              </a:spcBef>
              <a:defRPr sz="1260" b="1"/>
            </a:pPr>
            <a:r>
              <a:rPr dirty="0" err="1"/>
              <a:t>Medlemsavgifter</a:t>
            </a:r>
            <a:r>
              <a:rPr dirty="0"/>
              <a:t>		</a:t>
            </a:r>
            <a:r>
              <a:rPr lang="sv-SE" dirty="0"/>
              <a:t>37 700</a:t>
            </a:r>
            <a:endParaRPr dirty="0"/>
          </a:p>
          <a:p>
            <a:pPr marL="0" indent="0" defTabSz="822959">
              <a:lnSpc>
                <a:spcPct val="150000"/>
              </a:lnSpc>
              <a:buSzTx/>
              <a:buNone/>
              <a:defRPr sz="1260" b="1"/>
            </a:pPr>
            <a:endParaRPr dirty="0"/>
          </a:p>
          <a:p>
            <a:pPr marL="308609" indent="-308609" defTabSz="822959">
              <a:lnSpc>
                <a:spcPct val="150000"/>
              </a:lnSpc>
              <a:spcBef>
                <a:spcPts val="300"/>
              </a:spcBef>
              <a:defRPr sz="1260" b="1"/>
            </a:pPr>
            <a:r>
              <a:rPr dirty="0" err="1"/>
              <a:t>Stipendier</a:t>
            </a:r>
            <a:r>
              <a:rPr dirty="0"/>
              <a:t> (</a:t>
            </a:r>
            <a:r>
              <a:rPr lang="sv-SE" dirty="0" err="1"/>
              <a:t>Medtronic</a:t>
            </a:r>
            <a:r>
              <a:rPr dirty="0"/>
              <a:t>)	</a:t>
            </a:r>
            <a:r>
              <a:rPr lang="sv-SE" dirty="0"/>
              <a:t>20 000</a:t>
            </a:r>
            <a:endParaRPr dirty="0"/>
          </a:p>
          <a:p>
            <a:pPr marL="0" indent="0" defTabSz="822959">
              <a:lnSpc>
                <a:spcPct val="150000"/>
              </a:lnSpc>
              <a:spcBef>
                <a:spcPts val="300"/>
              </a:spcBef>
              <a:buSzTx/>
              <a:buNone/>
              <a:defRPr sz="1260" b="1"/>
            </a:pPr>
            <a:r>
              <a:rPr dirty="0"/>
              <a:t> </a:t>
            </a:r>
          </a:p>
          <a:p>
            <a:pPr marL="308609" indent="-308609" defTabSz="822959">
              <a:lnSpc>
                <a:spcPct val="150000"/>
              </a:lnSpc>
              <a:spcBef>
                <a:spcPts val="300"/>
              </a:spcBef>
              <a:defRPr sz="1260" b="1"/>
            </a:pPr>
            <a:r>
              <a:rPr dirty="0" err="1"/>
              <a:t>Kirurgveckan</a:t>
            </a:r>
            <a:r>
              <a:rPr dirty="0"/>
              <a:t> 201</a:t>
            </a:r>
            <a:r>
              <a:rPr lang="sv-SE" dirty="0"/>
              <a:t>8</a:t>
            </a:r>
            <a:r>
              <a:rPr dirty="0"/>
              <a:t>		</a:t>
            </a:r>
            <a:r>
              <a:rPr lang="sv-SE" dirty="0"/>
              <a:t>173 444</a:t>
            </a:r>
          </a:p>
          <a:p>
            <a:pPr marL="308609" indent="-308609" defTabSz="822959">
              <a:lnSpc>
                <a:spcPct val="150000"/>
              </a:lnSpc>
              <a:spcBef>
                <a:spcPts val="300"/>
              </a:spcBef>
              <a:defRPr sz="1260" b="1"/>
            </a:pPr>
            <a:r>
              <a:rPr lang="sv-SE" dirty="0"/>
              <a:t>G2G Kirurgveckan (SKF)	20 880</a:t>
            </a:r>
            <a:endParaRPr dirty="0"/>
          </a:p>
          <a:p>
            <a:pPr marL="0" indent="0" defTabSz="822959">
              <a:lnSpc>
                <a:spcPct val="150000"/>
              </a:lnSpc>
              <a:buSzTx/>
              <a:buNone/>
              <a:defRPr sz="1260" b="1"/>
            </a:pPr>
            <a:endParaRPr dirty="0"/>
          </a:p>
          <a:p>
            <a:pPr marL="308609" indent="-308609" defTabSz="822959">
              <a:lnSpc>
                <a:spcPct val="150000"/>
              </a:lnSpc>
              <a:spcBef>
                <a:spcPts val="300"/>
              </a:spcBef>
              <a:defRPr sz="1260" b="1"/>
            </a:pPr>
            <a:r>
              <a:rPr dirty="0" err="1"/>
              <a:t>Ränta</a:t>
            </a:r>
            <a:r>
              <a:rPr dirty="0"/>
              <a:t> 			    </a:t>
            </a:r>
            <a:r>
              <a:rPr lang="sv-SE" dirty="0"/>
              <a:t>0</a:t>
            </a:r>
            <a:endParaRPr dirty="0"/>
          </a:p>
          <a:p>
            <a:pPr marL="0" indent="0" defTabSz="822959">
              <a:lnSpc>
                <a:spcPct val="150000"/>
              </a:lnSpc>
              <a:buSzTx/>
              <a:buNone/>
              <a:defRPr sz="1260"/>
            </a:pPr>
            <a:endParaRPr dirty="0"/>
          </a:p>
          <a:p>
            <a:pPr marL="0" indent="0" defTabSz="822959">
              <a:lnSpc>
                <a:spcPct val="150000"/>
              </a:lnSpc>
              <a:spcBef>
                <a:spcPts val="300"/>
              </a:spcBef>
              <a:buSzTx/>
              <a:buNone/>
              <a:defRPr sz="1260"/>
            </a:pPr>
            <a:r>
              <a:rPr dirty="0"/>
              <a:t>				</a:t>
            </a:r>
          </a:p>
        </p:txBody>
      </p:sp>
      <p:sp>
        <p:nvSpPr>
          <p:cNvPr id="104" name="Platshållare för text 6"/>
          <p:cNvSpPr txBox="1"/>
          <p:nvPr/>
        </p:nvSpPr>
        <p:spPr>
          <a:xfrm>
            <a:off x="4572000" y="1538783"/>
            <a:ext cx="4038600" cy="3186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/>
              <a:buChar char="•"/>
              <a:defRPr sz="1400" b="1"/>
            </a:pPr>
            <a:r>
              <a:rPr dirty="0" err="1"/>
              <a:t>Stipendier</a:t>
            </a:r>
            <a:r>
              <a:rPr dirty="0"/>
              <a:t>		</a:t>
            </a:r>
            <a:r>
              <a:rPr lang="sv-SE" dirty="0"/>
              <a:t>35 000</a:t>
            </a:r>
            <a:endParaRPr dirty="0"/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/>
              <a:buChar char="•"/>
              <a:defRPr sz="1400" b="1"/>
            </a:pPr>
            <a:r>
              <a:rPr dirty="0" err="1"/>
              <a:t>Bankavg</a:t>
            </a:r>
            <a:r>
              <a:rPr dirty="0"/>
              <a:t> </a:t>
            </a:r>
            <a:r>
              <a:rPr lang="sv-SE" dirty="0"/>
              <a:t>/hemsida	</a:t>
            </a:r>
            <a:r>
              <a:rPr dirty="0"/>
              <a:t>	 </a:t>
            </a:r>
            <a:r>
              <a:rPr lang="sv-SE" dirty="0"/>
              <a:t>1200</a:t>
            </a:r>
            <a:endParaRPr sz="2800" dirty="0"/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/>
              <a:buChar char="•"/>
              <a:defRPr sz="1400" b="1"/>
            </a:pPr>
            <a:r>
              <a:rPr dirty="0"/>
              <a:t>G2G </a:t>
            </a:r>
            <a:r>
              <a:rPr dirty="0" err="1"/>
              <a:t>Kirurgveckan</a:t>
            </a:r>
            <a:r>
              <a:rPr dirty="0"/>
              <a:t>		</a:t>
            </a:r>
            <a:r>
              <a:rPr lang="sv-SE" dirty="0"/>
              <a:t>84 464</a:t>
            </a:r>
            <a:endParaRPr sz="2800" dirty="0"/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/>
              <a:buChar char="•"/>
              <a:defRPr sz="1400" b="1"/>
            </a:pPr>
            <a:r>
              <a:rPr dirty="0" err="1"/>
              <a:t>Föreläsare</a:t>
            </a:r>
            <a:r>
              <a:rPr dirty="0"/>
              <a:t> mm </a:t>
            </a:r>
            <a:r>
              <a:rPr dirty="0" err="1"/>
              <a:t>Kirurgveckan</a:t>
            </a:r>
            <a:r>
              <a:rPr dirty="0"/>
              <a:t>	</a:t>
            </a:r>
            <a:r>
              <a:rPr lang="sv-SE" dirty="0"/>
              <a:t>33 260</a:t>
            </a:r>
            <a:r>
              <a:rPr dirty="0"/>
              <a:t> </a:t>
            </a:r>
            <a:endParaRPr sz="2800" dirty="0"/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/>
              <a:buChar char="•"/>
              <a:defRPr sz="1400" b="1"/>
            </a:pPr>
            <a:r>
              <a:rPr dirty="0" err="1"/>
              <a:t>Arbetsgrupper</a:t>
            </a:r>
            <a:r>
              <a:rPr dirty="0"/>
              <a:t>		</a:t>
            </a:r>
            <a:r>
              <a:rPr lang="sv-SE" dirty="0"/>
              <a:t>2568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buSzPct val="100000"/>
              <a:buFont typeface="Arial"/>
              <a:buChar char="•"/>
              <a:defRPr sz="1400" b="1"/>
            </a:pPr>
            <a:r>
              <a:rPr lang="sv-SE" dirty="0"/>
              <a:t>Styrelsemöte/-resor	2212</a:t>
            </a:r>
            <a:r>
              <a:rPr dirty="0"/>
              <a:t>		 </a:t>
            </a:r>
            <a:endParaRPr sz="2800" dirty="0"/>
          </a:p>
          <a:p>
            <a:pPr>
              <a:lnSpc>
                <a:spcPct val="150000"/>
              </a:lnSpc>
              <a:spcBef>
                <a:spcPts val="300"/>
              </a:spcBef>
              <a:buSzPct val="100000"/>
              <a:defRPr sz="1400" b="1"/>
            </a:pPr>
            <a:endParaRPr dirty="0"/>
          </a:p>
        </p:txBody>
      </p:sp>
      <p:sp>
        <p:nvSpPr>
          <p:cNvPr id="105" name="Rektangel 1"/>
          <p:cNvSpPr txBox="1"/>
          <p:nvPr/>
        </p:nvSpPr>
        <p:spPr>
          <a:xfrm>
            <a:off x="4647686" y="5013176"/>
            <a:ext cx="3375281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spcBef>
                <a:spcPts val="400"/>
              </a:spcBef>
              <a:defRPr sz="2000" b="1" i="1"/>
            </a:lvl1pPr>
          </a:lstStyle>
          <a:p>
            <a:r>
              <a:rPr dirty="0"/>
              <a:t>Summa </a:t>
            </a:r>
            <a:r>
              <a:rPr dirty="0" err="1"/>
              <a:t>kostnader</a:t>
            </a:r>
            <a:r>
              <a:rPr dirty="0"/>
              <a:t>         </a:t>
            </a:r>
            <a:r>
              <a:rPr lang="sv-SE" dirty="0"/>
              <a:t>158 705</a:t>
            </a:r>
            <a:endParaRPr dirty="0"/>
          </a:p>
        </p:txBody>
      </p:sp>
      <p:sp>
        <p:nvSpPr>
          <p:cNvPr id="106" name="Rektangel 2"/>
          <p:cNvSpPr txBox="1"/>
          <p:nvPr/>
        </p:nvSpPr>
        <p:spPr>
          <a:xfrm>
            <a:off x="260831" y="5013176"/>
            <a:ext cx="2775758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spcBef>
                <a:spcPts val="400"/>
              </a:spcBef>
              <a:defRPr sz="2000" b="1" i="1"/>
            </a:pPr>
            <a:r>
              <a:rPr dirty="0"/>
              <a:t>Summa </a:t>
            </a:r>
            <a:r>
              <a:rPr dirty="0" err="1"/>
              <a:t>intäkter</a:t>
            </a:r>
            <a:r>
              <a:rPr dirty="0"/>
              <a:t>	</a:t>
            </a:r>
            <a:r>
              <a:rPr lang="sv-SE" dirty="0"/>
              <a:t>252 024</a:t>
            </a:r>
            <a:endParaRPr i="0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ubrik 4"/>
          <p:cNvSpPr txBox="1">
            <a:spLocks noGrp="1"/>
          </p:cNvSpPr>
          <p:nvPr>
            <p:ph type="title"/>
          </p:nvPr>
        </p:nvSpPr>
        <p:spPr>
          <a:xfrm>
            <a:off x="395536" y="629816"/>
            <a:ext cx="8229601" cy="1143001"/>
          </a:xfrm>
          <a:prstGeom prst="rect">
            <a:avLst/>
          </a:prstGeom>
        </p:spPr>
        <p:txBody>
          <a:bodyPr/>
          <a:lstStyle/>
          <a:p>
            <a:pPr defTabSz="603504">
              <a:defRPr sz="3564" b="1"/>
            </a:pPr>
            <a:r>
              <a:rPr dirty="0"/>
              <a:t>201</a:t>
            </a:r>
            <a:r>
              <a:rPr lang="sv-SE" dirty="0"/>
              <a:t>9</a:t>
            </a:r>
            <a:r>
              <a:rPr dirty="0"/>
              <a:t> </a:t>
            </a:r>
            <a:r>
              <a:rPr dirty="0" err="1"/>
              <a:t>års</a:t>
            </a:r>
            <a:r>
              <a:rPr dirty="0"/>
              <a:t> </a:t>
            </a:r>
            <a:r>
              <a:rPr dirty="0" err="1"/>
              <a:t>resultat</a:t>
            </a:r>
            <a:br>
              <a:rPr dirty="0"/>
            </a:br>
            <a:endParaRPr dirty="0"/>
          </a:p>
        </p:txBody>
      </p:sp>
      <p:sp>
        <p:nvSpPr>
          <p:cNvPr id="111" name="Platshållare för innehåll 6"/>
          <p:cNvSpPr txBox="1">
            <a:spLocks noGrp="1"/>
          </p:cNvSpPr>
          <p:nvPr>
            <p:ph type="body" idx="1"/>
          </p:nvPr>
        </p:nvSpPr>
        <p:spPr>
          <a:xfrm>
            <a:off x="457200" y="1927373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800" b="1"/>
            </a:pPr>
            <a:r>
              <a:rPr dirty="0" err="1"/>
              <a:t>Ingående</a:t>
            </a:r>
            <a:r>
              <a:rPr dirty="0"/>
              <a:t> </a:t>
            </a:r>
            <a:r>
              <a:rPr dirty="0" err="1"/>
              <a:t>balans</a:t>
            </a:r>
            <a:r>
              <a:rPr dirty="0"/>
              <a:t> 201</a:t>
            </a:r>
            <a:r>
              <a:rPr lang="sv-SE" dirty="0"/>
              <a:t>9</a:t>
            </a:r>
            <a:r>
              <a:rPr dirty="0"/>
              <a:t>-01-01		</a:t>
            </a:r>
            <a:r>
              <a:rPr lang="sv-SE" dirty="0"/>
              <a:t>	699 643</a:t>
            </a:r>
            <a:endParaRPr dirty="0"/>
          </a:p>
          <a:p>
            <a:pPr>
              <a:defRPr sz="2800"/>
            </a:pPr>
            <a:endParaRPr dirty="0"/>
          </a:p>
          <a:p>
            <a:pPr>
              <a:spcBef>
                <a:spcPts val="600"/>
              </a:spcBef>
              <a:defRPr sz="2800" b="1"/>
            </a:pPr>
            <a:r>
              <a:rPr dirty="0" err="1"/>
              <a:t>Utgående</a:t>
            </a:r>
            <a:r>
              <a:rPr dirty="0"/>
              <a:t> </a:t>
            </a:r>
            <a:r>
              <a:rPr dirty="0" err="1"/>
              <a:t>balans</a:t>
            </a:r>
            <a:r>
              <a:rPr dirty="0"/>
              <a:t> 201</a:t>
            </a:r>
            <a:r>
              <a:rPr lang="sv-SE" dirty="0"/>
              <a:t>9</a:t>
            </a:r>
            <a:r>
              <a:rPr dirty="0"/>
              <a:t>-12-31		</a:t>
            </a:r>
            <a:r>
              <a:rPr lang="sv-SE" dirty="0"/>
              <a:t>792 961</a:t>
            </a:r>
            <a:endParaRPr dirty="0"/>
          </a:p>
          <a:p>
            <a:pPr marL="0" indent="0">
              <a:spcBef>
                <a:spcPts val="600"/>
              </a:spcBef>
              <a:buSzTx/>
              <a:buNone/>
              <a:defRPr sz="2800"/>
            </a:pPr>
            <a:r>
              <a:rPr dirty="0"/>
              <a:t> </a:t>
            </a:r>
          </a:p>
          <a:p>
            <a:pPr>
              <a:spcBef>
                <a:spcPts val="600"/>
              </a:spcBef>
              <a:defRPr sz="2800" b="1"/>
            </a:pPr>
            <a:r>
              <a:rPr dirty="0"/>
              <a:t>201</a:t>
            </a:r>
            <a:r>
              <a:rPr lang="sv-SE" dirty="0"/>
              <a:t>9</a:t>
            </a:r>
            <a:r>
              <a:rPr dirty="0"/>
              <a:t> </a:t>
            </a:r>
            <a:r>
              <a:rPr dirty="0" err="1"/>
              <a:t>års</a:t>
            </a:r>
            <a:r>
              <a:rPr dirty="0"/>
              <a:t> </a:t>
            </a:r>
            <a:r>
              <a:rPr dirty="0" err="1"/>
              <a:t>resultat</a:t>
            </a:r>
            <a:r>
              <a:rPr dirty="0"/>
              <a:t>			           9</a:t>
            </a:r>
            <a:r>
              <a:rPr lang="sv-SE" dirty="0"/>
              <a:t>3 318</a:t>
            </a: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-tema">
  <a:themeElements>
    <a:clrScheme name="Office-t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-t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-t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-t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102287</TotalTime>
  <Words>182</Words>
  <Application>Microsoft Macintosh PowerPoint</Application>
  <PresentationFormat>On-screen Show (4:3)</PresentationFormat>
  <Paragraphs>42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EKONOMIN </vt:lpstr>
      <vt:lpstr>Svensk Förening för Kolorektal Kirurgi (SFKRK) Räkenskapsåret 2019 </vt:lpstr>
      <vt:lpstr>Resultaträkning Intäkter    Kostnader    </vt:lpstr>
      <vt:lpstr>2019 års resultat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EKONOMIN </dc:title>
  <cp:lastModifiedBy>David Zuk</cp:lastModifiedBy>
  <cp:revision>11</cp:revision>
  <dcterms:modified xsi:type="dcterms:W3CDTF">2020-08-18T14:07:40Z</dcterms:modified>
</cp:coreProperties>
</file>