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2"/>
    <p:restoredTop sz="94558"/>
  </p:normalViewPr>
  <p:slideViewPr>
    <p:cSldViewPr snapToGrid="0" snapToObjects="1">
      <p:cViewPr varScale="1">
        <p:scale>
          <a:sx n="120" d="100"/>
          <a:sy n="120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latshållare för bild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latshållare för innehåll 8" descr="Platshållare för innehåll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82219"/>
            <a:ext cx="1968154" cy="135584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ubrik 1"/>
          <p:cNvSpPr txBox="1">
            <a:spLocks noGrp="1"/>
          </p:cNvSpPr>
          <p:nvPr>
            <p:ph type="title"/>
          </p:nvPr>
        </p:nvSpPr>
        <p:spPr>
          <a:xfrm>
            <a:off x="436604" y="369523"/>
            <a:ext cx="8229601" cy="1143001"/>
          </a:xfrm>
          <a:prstGeom prst="rect">
            <a:avLst/>
          </a:prstGeom>
        </p:spPr>
        <p:txBody>
          <a:bodyPr/>
          <a:lstStyle/>
          <a:p>
            <a:pPr algn="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96" name="Rektangel 9"/>
          <p:cNvSpPr txBox="1"/>
          <p:nvPr/>
        </p:nvSpPr>
        <p:spPr>
          <a:xfrm>
            <a:off x="683567" y="2420888"/>
            <a:ext cx="770485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Budget &amp; </a:t>
            </a:r>
            <a:r>
              <a:rPr dirty="0" err="1"/>
              <a:t>Årsavgift</a:t>
            </a:r>
            <a:r>
              <a:rPr dirty="0"/>
              <a:t> 202</a:t>
            </a:r>
            <a:r>
              <a:rPr lang="sv-SE" dirty="0"/>
              <a:t>1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latshållare för innehåll 8" descr="Platshållare för innehåll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82219"/>
            <a:ext cx="1968154" cy="135584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Rubrik 3"/>
          <p:cNvSpPr txBox="1">
            <a:spLocks noGrp="1"/>
          </p:cNvSpPr>
          <p:nvPr>
            <p:ph type="title"/>
          </p:nvPr>
        </p:nvSpPr>
        <p:spPr>
          <a:xfrm>
            <a:off x="457200" y="188639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66927">
              <a:defRPr sz="1984"/>
            </a:pPr>
            <a:br>
              <a:rPr dirty="0"/>
            </a:br>
            <a:r>
              <a:rPr sz="2294" b="1" dirty="0">
                <a:latin typeface="Times New Roman"/>
                <a:ea typeface="Times New Roman"/>
                <a:cs typeface="Times New Roman"/>
                <a:sym typeface="Times New Roman"/>
              </a:rPr>
              <a:t>SFKRK - Budget 202</a:t>
            </a:r>
            <a:r>
              <a:rPr lang="sv-SE" sz="2294" b="1" dirty="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br>
              <a:rPr b="1" dirty="0"/>
            </a:br>
            <a:r>
              <a:rPr sz="1488" b="1" dirty="0" err="1"/>
              <a:t>Intäkter</a:t>
            </a:r>
            <a:r>
              <a:rPr sz="1488" b="1" dirty="0"/>
              <a:t>			</a:t>
            </a:r>
            <a:r>
              <a:rPr sz="1488" b="1" dirty="0" err="1"/>
              <a:t>Kostnader</a:t>
            </a:r>
            <a:br>
              <a:rPr sz="1488" b="1" dirty="0"/>
            </a:br>
            <a:endParaRPr sz="1488" b="1" dirty="0"/>
          </a:p>
        </p:txBody>
      </p:sp>
      <p:sp>
        <p:nvSpPr>
          <p:cNvPr id="101" name="Platshållare för innehåll 4"/>
          <p:cNvSpPr txBox="1">
            <a:spLocks noGrp="1"/>
          </p:cNvSpPr>
          <p:nvPr>
            <p:ph type="body" sz="half" idx="1"/>
          </p:nvPr>
        </p:nvSpPr>
        <p:spPr>
          <a:xfrm>
            <a:off x="539551" y="1484783"/>
            <a:ext cx="4320482" cy="370100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46888" indent="-246888" defTabSz="512063">
              <a:spcBef>
                <a:spcPts val="0"/>
              </a:spcBef>
              <a:defRPr sz="1008" b="1"/>
            </a:pPr>
            <a:r>
              <a:rPr dirty="0" err="1"/>
              <a:t>Medlemsavgifter</a:t>
            </a:r>
            <a:r>
              <a:rPr dirty="0"/>
              <a:t>		 3</a:t>
            </a:r>
            <a:r>
              <a:rPr lang="sv-SE" dirty="0"/>
              <a:t>7</a:t>
            </a:r>
            <a:r>
              <a:rPr dirty="0"/>
              <a:t> 000</a:t>
            </a:r>
          </a:p>
          <a:p>
            <a:pPr marL="0" indent="0" defTabSz="512063">
              <a:spcBef>
                <a:spcPts val="300"/>
              </a:spcBef>
              <a:buSzTx/>
              <a:buNone/>
              <a:defRPr sz="784" b="1"/>
            </a:pPr>
            <a:endParaRPr dirty="0"/>
          </a:p>
          <a:p>
            <a:pPr marL="246888" indent="-246888" defTabSz="512063">
              <a:spcBef>
                <a:spcPts val="0"/>
              </a:spcBef>
              <a:defRPr sz="1008" b="1"/>
            </a:pPr>
            <a:r>
              <a:rPr dirty="0" err="1"/>
              <a:t>Kirurgveckan</a:t>
            </a:r>
            <a:r>
              <a:rPr dirty="0"/>
              <a:t> 202</a:t>
            </a:r>
            <a:r>
              <a:rPr lang="sv-SE" dirty="0"/>
              <a:t>0</a:t>
            </a:r>
            <a:r>
              <a:rPr dirty="0"/>
              <a:t>		</a:t>
            </a:r>
            <a:r>
              <a:rPr lang="sv-SE" dirty="0"/>
              <a:t>0</a:t>
            </a: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784" b="1"/>
            </a:pPr>
            <a:endParaRPr dirty="0"/>
          </a:p>
          <a:p>
            <a:pPr marL="246888" indent="-246888" defTabSz="512063">
              <a:spcBef>
                <a:spcPts val="0"/>
              </a:spcBef>
              <a:defRPr sz="1008" b="1"/>
            </a:pPr>
            <a:r>
              <a:rPr dirty="0" err="1"/>
              <a:t>Stipendier</a:t>
            </a:r>
            <a:r>
              <a:rPr dirty="0"/>
              <a:t> </a:t>
            </a:r>
            <a:endParaRPr lang="sv-SE" dirty="0"/>
          </a:p>
          <a:p>
            <a:pPr marL="694563" lvl="1" indent="-246888" defTabSz="512063">
              <a:spcBef>
                <a:spcPts val="0"/>
              </a:spcBef>
              <a:defRPr sz="1008" b="1"/>
            </a:pPr>
            <a:r>
              <a:rPr dirty="0"/>
              <a:t>Medtronic	                    20 000</a:t>
            </a:r>
            <a:endParaRPr lang="sv-SE" dirty="0"/>
          </a:p>
          <a:p>
            <a:pPr marL="694563" lvl="1" indent="-246888" defTabSz="512063">
              <a:spcBef>
                <a:spcPts val="0"/>
              </a:spcBef>
              <a:defRPr sz="1008" b="1"/>
            </a:pPr>
            <a:r>
              <a:rPr lang="sv-SE" dirty="0" err="1"/>
              <a:t>Sacomed</a:t>
            </a:r>
            <a:r>
              <a:rPr lang="sv-SE" dirty="0"/>
              <a:t>		30 000</a:t>
            </a: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784" b="1"/>
            </a:pPr>
            <a:endParaRPr dirty="0"/>
          </a:p>
          <a:p>
            <a:pPr marL="246888" indent="-246888" defTabSz="512063">
              <a:spcBef>
                <a:spcPts val="0"/>
              </a:spcBef>
              <a:defRPr sz="1008" b="1"/>
            </a:pPr>
            <a:r>
              <a:rPr dirty="0" err="1"/>
              <a:t>Ränta</a:t>
            </a:r>
            <a:r>
              <a:rPr dirty="0"/>
              <a:t> (</a:t>
            </a:r>
            <a:r>
              <a:rPr dirty="0" err="1"/>
              <a:t>Länsförsäkringar</a:t>
            </a:r>
            <a:r>
              <a:rPr dirty="0"/>
              <a:t>)       	   1 000</a:t>
            </a:r>
          </a:p>
          <a:p>
            <a:pPr marL="0" indent="0" defTabSz="512063">
              <a:spcBef>
                <a:spcPts val="300"/>
              </a:spcBef>
              <a:buNone/>
              <a:defRPr sz="1008" b="1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008" b="1"/>
            </a:pPr>
            <a:endParaRPr dirty="0"/>
          </a:p>
          <a:p>
            <a:pPr marL="192023" indent="-192023" defTabSz="512063">
              <a:spcBef>
                <a:spcPts val="300"/>
              </a:spcBef>
              <a:defRPr sz="1008" b="1"/>
            </a:pPr>
            <a:endParaRPr dirty="0"/>
          </a:p>
          <a:p>
            <a:pPr marL="192023" indent="-192023" defTabSz="512063">
              <a:spcBef>
                <a:spcPts val="300"/>
              </a:spcBef>
              <a:defRPr sz="1008" b="1"/>
            </a:pPr>
            <a:endParaRPr dirty="0"/>
          </a:p>
          <a:p>
            <a:pPr marL="192023" indent="-192023" defTabSz="512063">
              <a:spcBef>
                <a:spcPts val="300"/>
              </a:spcBef>
              <a:defRPr sz="1008" b="1"/>
            </a:pPr>
            <a:endParaRPr dirty="0"/>
          </a:p>
          <a:p>
            <a:pPr marL="192023" indent="-192023" defTabSz="512063">
              <a:spcBef>
                <a:spcPts val="300"/>
              </a:spcBef>
              <a:defRPr sz="1008" b="1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008" b="1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344" b="1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344" b="1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344" b="1"/>
            </a:pPr>
            <a:endParaRPr dirty="0"/>
          </a:p>
          <a:p>
            <a:pPr marL="192023" indent="-192023" defTabSz="512063">
              <a:spcBef>
                <a:spcPts val="300"/>
              </a:spcBef>
              <a:defRPr sz="1344"/>
            </a:pPr>
            <a:endParaRPr dirty="0"/>
          </a:p>
          <a:p>
            <a:pPr marL="0" indent="0" defTabSz="512063">
              <a:spcBef>
                <a:spcPts val="300"/>
              </a:spcBef>
              <a:buSzTx/>
              <a:buNone/>
              <a:defRPr sz="1344"/>
            </a:pPr>
            <a:r>
              <a:rPr dirty="0"/>
              <a:t>		</a:t>
            </a:r>
          </a:p>
        </p:txBody>
      </p:sp>
      <p:sp>
        <p:nvSpPr>
          <p:cNvPr id="102" name="Platshållare för innehåll 5"/>
          <p:cNvSpPr txBox="1"/>
          <p:nvPr/>
        </p:nvSpPr>
        <p:spPr>
          <a:xfrm>
            <a:off x="4644007" y="1440360"/>
            <a:ext cx="4330826" cy="3745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Stipendier</a:t>
            </a:r>
            <a:r>
              <a:rPr dirty="0"/>
              <a:t>		      </a:t>
            </a:r>
            <a:r>
              <a:rPr lang="sv-SE" dirty="0"/>
              <a:t>60</a:t>
            </a:r>
            <a:r>
              <a:rPr dirty="0"/>
              <a:t>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Bästa</a:t>
            </a:r>
            <a:r>
              <a:rPr dirty="0"/>
              <a:t> abstract/PEK		      15 000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/>
              <a:t>G2G			      50 000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Bakjoursskolan</a:t>
            </a:r>
            <a:r>
              <a:rPr dirty="0"/>
              <a:t>		      10 000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/>
              <a:t>Arb grp lap </a:t>
            </a:r>
            <a:r>
              <a:rPr dirty="0" err="1"/>
              <a:t>kirurgi</a:t>
            </a:r>
            <a:r>
              <a:rPr dirty="0"/>
              <a:t>	      	      15 000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/>
              <a:t>Arb grp  PC	      	      15 000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/>
              <a:t>Arb grp </a:t>
            </a:r>
            <a:r>
              <a:rPr dirty="0" err="1"/>
              <a:t>bäckencancerrehab</a:t>
            </a:r>
            <a:r>
              <a:rPr dirty="0"/>
              <a:t>                15 000</a:t>
            </a:r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/>
              <a:t>Administration		        5 000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Nationella</a:t>
            </a:r>
            <a:r>
              <a:rPr dirty="0"/>
              <a:t> </a:t>
            </a:r>
            <a:r>
              <a:rPr dirty="0" err="1"/>
              <a:t>Mötet</a:t>
            </a:r>
            <a:r>
              <a:rPr dirty="0"/>
              <a:t> (</a:t>
            </a:r>
            <a:r>
              <a:rPr dirty="0" err="1"/>
              <a:t>stöd</a:t>
            </a:r>
            <a:r>
              <a:rPr dirty="0"/>
              <a:t>) 	        50 000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Styrelsemöten</a:t>
            </a:r>
            <a:r>
              <a:rPr dirty="0"/>
              <a:t> </a:t>
            </a:r>
            <a:r>
              <a:rPr dirty="0" err="1"/>
              <a:t>inkl</a:t>
            </a:r>
            <a:r>
              <a:rPr dirty="0"/>
              <a:t> </a:t>
            </a:r>
            <a:r>
              <a:rPr dirty="0" err="1"/>
              <a:t>resor</a:t>
            </a:r>
            <a:r>
              <a:rPr dirty="0"/>
              <a:t>                      </a:t>
            </a:r>
            <a:r>
              <a:rPr lang="sv-SE" dirty="0"/>
              <a:t>10</a:t>
            </a:r>
            <a:r>
              <a:rPr dirty="0"/>
              <a:t>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Kirurgveckan</a:t>
            </a:r>
            <a:r>
              <a:rPr dirty="0"/>
              <a:t> (</a:t>
            </a:r>
            <a:r>
              <a:rPr dirty="0" err="1"/>
              <a:t>föreläsare</a:t>
            </a:r>
            <a:r>
              <a:rPr dirty="0"/>
              <a:t>)                     40 000</a:t>
            </a:r>
            <a:endParaRPr sz="2436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dirty="0" err="1"/>
              <a:t>Övrigt</a:t>
            </a:r>
            <a:r>
              <a:rPr dirty="0"/>
              <a:t>                                                    </a:t>
            </a:r>
            <a:r>
              <a:rPr lang="sv-SE" dirty="0"/>
              <a:t>    </a:t>
            </a:r>
            <a:r>
              <a:rPr dirty="0"/>
              <a:t>2 000</a:t>
            </a:r>
            <a:endParaRPr lang="sv-SE" dirty="0"/>
          </a:p>
          <a:p>
            <a:pPr marL="298322" indent="-298322" defTabSz="795527">
              <a:spcBef>
                <a:spcPts val="200"/>
              </a:spcBef>
              <a:buSzPct val="100000"/>
              <a:buFont typeface="Arial"/>
              <a:buChar char="•"/>
              <a:defRPr sz="1218" b="1"/>
            </a:pPr>
            <a:r>
              <a:rPr lang="en-SE" dirty="0"/>
              <a:t>ESCP Snapshot		       16 000</a:t>
            </a:r>
            <a:endParaRPr lang="sv-SE" dirty="0"/>
          </a:p>
          <a:p>
            <a:pPr defTabSz="795527">
              <a:spcBef>
                <a:spcPts val="200"/>
              </a:spcBef>
              <a:buSzPct val="100000"/>
              <a:defRPr sz="1218" b="1"/>
            </a:pPr>
            <a:endParaRPr sz="2436" dirty="0"/>
          </a:p>
          <a:p>
            <a:pPr defTabSz="795527">
              <a:spcBef>
                <a:spcPts val="500"/>
              </a:spcBef>
              <a:defRPr sz="2088" b="1"/>
            </a:pPr>
            <a:endParaRPr sz="2436" dirty="0"/>
          </a:p>
        </p:txBody>
      </p:sp>
      <p:sp>
        <p:nvSpPr>
          <p:cNvPr id="103" name="Rektangel 6"/>
          <p:cNvSpPr txBox="1"/>
          <p:nvPr/>
        </p:nvSpPr>
        <p:spPr>
          <a:xfrm>
            <a:off x="827583" y="6074131"/>
            <a:ext cx="777686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/>
            </a:pPr>
            <a:r>
              <a:rPr dirty="0"/>
              <a:t>	    </a:t>
            </a:r>
            <a:r>
              <a:rPr sz="2800" i="1" dirty="0" err="1"/>
              <a:t>Beräknat</a:t>
            </a:r>
            <a:r>
              <a:rPr sz="2800" i="1" dirty="0"/>
              <a:t> </a:t>
            </a:r>
            <a:r>
              <a:rPr sz="2800" i="1" dirty="0" err="1"/>
              <a:t>resultat</a:t>
            </a:r>
            <a:r>
              <a:rPr sz="2800" i="1" dirty="0"/>
              <a:t>  </a:t>
            </a:r>
            <a:r>
              <a:rPr sz="2800" dirty="0"/>
              <a:t>- </a:t>
            </a:r>
            <a:r>
              <a:rPr lang="sv-SE" sz="2800" dirty="0"/>
              <a:t>215</a:t>
            </a:r>
            <a:r>
              <a:rPr sz="2800" dirty="0"/>
              <a:t> 000</a:t>
            </a:r>
            <a:r>
              <a:rPr sz="2800" b="0" dirty="0"/>
              <a:t> </a:t>
            </a:r>
          </a:p>
        </p:txBody>
      </p:sp>
      <p:sp>
        <p:nvSpPr>
          <p:cNvPr id="104" name="Rektangel 2"/>
          <p:cNvSpPr txBox="1"/>
          <p:nvPr/>
        </p:nvSpPr>
        <p:spPr>
          <a:xfrm>
            <a:off x="403375" y="4914299"/>
            <a:ext cx="3473065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u="sng"/>
            </a:lvl1pPr>
          </a:lstStyle>
          <a:p>
            <a:r>
              <a:rPr dirty="0"/>
              <a:t>Summa </a:t>
            </a:r>
            <a:r>
              <a:rPr dirty="0" err="1"/>
              <a:t>intäkter</a:t>
            </a:r>
            <a:r>
              <a:rPr dirty="0"/>
              <a:t>       </a:t>
            </a:r>
            <a:r>
              <a:rPr lang="sv-SE" dirty="0"/>
              <a:t>88 000</a:t>
            </a:r>
            <a:endParaRPr dirty="0"/>
          </a:p>
        </p:txBody>
      </p:sp>
      <p:sp>
        <p:nvSpPr>
          <p:cNvPr id="105" name="Summa kostnader    303 000"/>
          <p:cNvSpPr txBox="1"/>
          <p:nvPr/>
        </p:nvSpPr>
        <p:spPr>
          <a:xfrm>
            <a:off x="4723613" y="4914299"/>
            <a:ext cx="417161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 u="sng"/>
            </a:lvl1pPr>
          </a:lstStyle>
          <a:p>
            <a:r>
              <a:rPr dirty="0"/>
              <a:t>Summa </a:t>
            </a:r>
            <a:r>
              <a:rPr dirty="0" err="1"/>
              <a:t>kostnader</a:t>
            </a:r>
            <a:r>
              <a:rPr dirty="0"/>
              <a:t>    </a:t>
            </a:r>
            <a:r>
              <a:rPr lang="sv-SE" dirty="0"/>
              <a:t>303 000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latshållare för innehåll 8" descr="Platshållare för innehåll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82219"/>
            <a:ext cx="1968154" cy="135584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ubrik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Årsavgift</a:t>
            </a:r>
            <a:r>
              <a:rPr dirty="0"/>
              <a:t> 202</a:t>
            </a:r>
            <a:r>
              <a:rPr lang="sv-SE" dirty="0"/>
              <a:t>1</a:t>
            </a:r>
            <a:endParaRPr dirty="0"/>
          </a:p>
        </p:txBody>
      </p:sp>
      <p:sp>
        <p:nvSpPr>
          <p:cNvPr id="109" name="Underrubrik 5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t>Oförändrad 150 kr/år 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(50 kr/år för pensionärer)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102360</TotalTime>
  <Words>171</Words>
  <Application>Microsoft Macintosh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Office-tema</vt:lpstr>
      <vt:lpstr>PowerPoint Presentation</vt:lpstr>
      <vt:lpstr> SFKRK - Budget 2021 Intäkter   Kostnader </vt:lpstr>
      <vt:lpstr>Årsavgift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Zuk</cp:lastModifiedBy>
  <cp:revision>5</cp:revision>
  <dcterms:modified xsi:type="dcterms:W3CDTF">2020-08-19T07:47:40Z</dcterms:modified>
</cp:coreProperties>
</file>